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5"/>
  </p:notesMasterIdLst>
  <p:sldIdLst>
    <p:sldId id="859" r:id="rId2"/>
    <p:sldId id="1238" r:id="rId3"/>
    <p:sldId id="1239" r:id="rId4"/>
    <p:sldId id="1240" r:id="rId5"/>
    <p:sldId id="1241" r:id="rId6"/>
    <p:sldId id="1242" r:id="rId7"/>
    <p:sldId id="1243" r:id="rId8"/>
    <p:sldId id="1244" r:id="rId9"/>
    <p:sldId id="1245" r:id="rId10"/>
    <p:sldId id="1246" r:id="rId11"/>
    <p:sldId id="1247" r:id="rId12"/>
    <p:sldId id="1248" r:id="rId13"/>
    <p:sldId id="1249" r:id="rId14"/>
    <p:sldId id="1250" r:id="rId15"/>
    <p:sldId id="1251" r:id="rId16"/>
    <p:sldId id="1253" r:id="rId17"/>
    <p:sldId id="1255" r:id="rId18"/>
    <p:sldId id="1256" r:id="rId19"/>
    <p:sldId id="1258" r:id="rId20"/>
    <p:sldId id="1259" r:id="rId21"/>
    <p:sldId id="1260" r:id="rId22"/>
    <p:sldId id="1262" r:id="rId23"/>
    <p:sldId id="1263" r:id="rId24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F38928"/>
    <a:srgbClr val="FBC9BC"/>
    <a:srgbClr val="FEE2D1"/>
    <a:srgbClr val="F36821"/>
    <a:srgbClr val="D3ECE9"/>
    <a:srgbClr val="E6E1EF"/>
    <a:srgbClr val="FF0000"/>
    <a:srgbClr val="8DC369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60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9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2025/11/16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3718942" y="-27384"/>
            <a:ext cx="8208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中考总复习 道德与法治 人教版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2025/11/16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79781"/>
            <a:ext cx="1152334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综合测试卷三</a:t>
            </a:r>
            <a:endParaRPr lang="en-US" altLang="zh-CN" sz="540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（考查范围：八年级上册）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72816"/>
            <a:ext cx="11485848" cy="26797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某学校法律社团举行模拟法庭活动，小法官作出如下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判决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：被告人冯某犯诈骗罪，判处有期徒刑八年，并处罚金人民币二十万元。对此，下列分析正确</a:t>
            </a:r>
            <a:r>
              <a:rPr lang="zh-CN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的是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该判决依据的法律是刑法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冯某的行为是严重违法行为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有期徒刑属于主刑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罚金属于行政处罚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刑事违法性是犯罪的最本质特征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.①④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.②③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.③④</a:t>
            </a:r>
            <a:endParaRPr lang="zh-CN" altLang="zh-CN" sz="23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775726" y="241226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0823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90991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自贡中考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月，内江市某理发店老板杨某，因私家车主华某在其店门前停车发生纠纷，用水果刀将华某刺伤，华某最终医治无效死亡，犯罪嫌疑人杨某面临法律的严惩。由此可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知（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公民要珍惜美好生活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远离违法犯罪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具有社会危害性的行为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都是犯罪行为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在社会生活中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公民要谨遵法律的要求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无论一般违法还是犯罪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都要受到刑罚处罚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.③④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.②④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816314" y="220486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4575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22923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山东中考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）基于户外劳动者的需要，中华全国总工会牵头发布的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爱心驿站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地图收录了全国超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万个户外劳动者休息点，快递员、环卫工人等可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按图索骥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就近找到爱心驿站，享受饮水、充电等贴心服务。该地图的发布体现了（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传递温暖的关爱之情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和而不同的相处之道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见义勇为的正义之心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换位思考的尊重之策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.③④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919742" y="273460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605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00973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西藏中考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）悠悠万事，吃饭为大。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年我国粮食产量首次迈上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万亿斤新台阶，但是我国粮食安全面临的挑战和风险仍然存在。为此，我们要（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推进国防和军队现代化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树立总体国家安全观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实行最严格的耕地保护制度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把牢粮食安全主动权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.①③④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.②③④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602832" y="206084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357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12941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界碑在我面前，人民在我身后，祖国在我心中，责任在我肩上。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新春佳节，祖国北疆零下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多摄氏度的低温中，陆军某旅三角山边防连巡逻官兵行至国门前，目光坚定地望向哨所飘扬的国旗，嘹亮的口号在边防线上经久回响。这一场景让我们感受到戍边官兵（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守卫边防、献身边防的使命担当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平等待人、宽以待人的处世原则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维护国家主权、安全的坚定决心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实现国防和军队现代化的崇高理想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.③④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702204" y="288398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4622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非选择题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本大题共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FFFFFF"/>
                </a:solidFill>
                <a:highlight>
                  <a:srgbClr val="808080"/>
                </a:highligh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简答题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结合下图，谈谈你对关爱他人的理解。（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kk64.jpg" descr="id:214748645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90950" y="2060848"/>
            <a:ext cx="4254500" cy="2671445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43192" y="475565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关爱传递着美好情感，给人带来温暖和希望；关爱有利于形成良好的人际氛围，促进社会文明进步；关爱他人，收获幸福。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161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582677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FFFFFF"/>
                </a:solidFill>
                <a:highlight>
                  <a:srgbClr val="808080"/>
                </a:highligh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探究题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齐齐哈尔中考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激扬青春 快乐成长</a:t>
            </a:r>
            <a:r>
              <a:rPr lang="en-US" altLang="zh-CN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dist" hangingPunct="0">
              <a:lnSpc>
                <a:spcPct val="140000"/>
              </a:lnSpc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生命好像一场旅行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娟娟的成长日记记录了初中生活的新变化、新探索、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新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2790825" algn="l"/>
                <a:tab pos="5489575" algn="l"/>
                <a:tab pos="80105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体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验。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9772429"/>
              </p:ext>
            </p:extLst>
          </p:nvPr>
        </p:nvGraphicFramePr>
        <p:xfrm>
          <a:off x="441488" y="2420888"/>
          <a:ext cx="11350976" cy="2048256"/>
        </p:xfrm>
        <a:graphic>
          <a:graphicData uri="http://schemas.openxmlformats.org/drawingml/2006/table">
            <a:tbl>
              <a:tblPr firstRow="1" firstCol="1" bandRow="1"/>
              <a:tblGrid>
                <a:gridCol w="3201557">
                  <a:extLst>
                    <a:ext uri="{9D8B030D-6E8A-4147-A177-3AD203B41FA5}">
                      <a16:colId xmlns:a16="http://schemas.microsoft.com/office/drawing/2014/main" val="2472864379"/>
                    </a:ext>
                  </a:extLst>
                </a:gridCol>
                <a:gridCol w="4438523">
                  <a:extLst>
                    <a:ext uri="{9D8B030D-6E8A-4147-A177-3AD203B41FA5}">
                      <a16:colId xmlns:a16="http://schemas.microsoft.com/office/drawing/2014/main" val="2429560838"/>
                    </a:ext>
                  </a:extLst>
                </a:gridCol>
                <a:gridCol w="3710896">
                  <a:extLst>
                    <a:ext uri="{9D8B030D-6E8A-4147-A177-3AD203B41FA5}">
                      <a16:colId xmlns:a16="http://schemas.microsoft.com/office/drawing/2014/main" val="6154492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步入初中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我欣喜地发现自己长高了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可是脸上却长了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小痘痘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令我烦恼不已。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升入八年级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学习科目增加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感觉很累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与同桌沟通后得知其使用智能软件完成作业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不仅轻松且准确率高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我也想试试。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九年级下学期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课间延长至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15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分钟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我有时打排球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有时踢毽子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可妈妈却认为这样会耽误学习。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8044499"/>
                  </a:ext>
                </a:extLst>
              </a:tr>
            </a:tbl>
          </a:graphicData>
        </a:graphic>
      </p:graphicFrame>
      <p:sp>
        <p:nvSpPr>
          <p:cNvPr id="6" name="矩形 5"/>
          <p:cNvSpPr/>
          <p:nvPr/>
        </p:nvSpPr>
        <p:spPr>
          <a:xfrm>
            <a:off x="396361" y="4440112"/>
            <a:ext cx="11396104" cy="576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（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1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）你认为娟娟应如何正确对待自己的</a:t>
            </a:r>
            <a:r>
              <a:rPr lang="en-US" altLang="zh-CN" sz="2400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烦恼</a:t>
            </a:r>
            <a:r>
              <a:rPr lang="en-US" altLang="zh-CN" sz="2400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？（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r>
              <a:rPr lang="zh-CN" altLang="zh-CN" sz="24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513254" y="4941168"/>
            <a:ext cx="11485848" cy="1582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示例：接纳自己，既接纳自己的优点，也接纳自己的不完美；学会欣赏自己；正视身体的变化，欣然接受青春花蕾的绽放；不因自己的生理变化而自卑；追求外在美的同时，提高品德和文化修养，体现青春的内在美；等等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4942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94192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）你是否赞同娟娟也使用智能软件完成作业，请说明理由。（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1954971"/>
            <a:ext cx="11485848" cy="3346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示例：赞同使用。理由：可以提高完成作业的效率；丰富知识储备、拓宽思路；激发学习兴趣；掌握科学的学习方法；提升学习能力；获取新知；提高对信息的收集、整理能力；提高合理利用信息技术的能力；等等。</a:t>
            </a:r>
            <a:endParaRPr lang="zh-CN" altLang="zh-CN" sz="9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不赞同使用。理由：易产生对智能软件的依赖心理；不利于培养独立思考能力；不利于创造力的培养；直接抄袭智能软件答案违背诚信原则；等等。</a:t>
            </a:r>
            <a:endParaRPr lang="zh-CN" altLang="zh-CN" sz="9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不完全赞同使用。理由：从以上赞同使用与不赞同使用的理由中至少各答一点。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0925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26289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）请对娟娟妈妈的观点进行评析。（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148929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示例：娟娟妈妈的观点不正确。学生课间参加体育锻炼，有利于增强身体素质；有利于保护合法权益；有利于促进身心健康；有利于促进同学间的友好交往；有利于培养兴趣爱好；有利于培养、发挥特长；有利于发展个性；有利于改善视力；有利于释放压力；有利于养成积极锻炼的习惯；有利于劳逸结合；有利于促进自身全面发展；等等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6713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FFFFFF"/>
                </a:solidFill>
                <a:highlight>
                  <a:srgbClr val="808080"/>
                </a:highligh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探究题</a:t>
            </a:r>
            <a:r>
              <a:rPr lang="en-US" altLang="zh-CN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以法之名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激发爱国伟力</a:t>
            </a:r>
            <a:r>
              <a:rPr lang="en-US" altLang="zh-CN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日起，《中华人民共和国爱国主义教育法》正式施行。某校九年级学生就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培养爱国之情 砥砺强国之心 实践报国之行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进行了小组合作探究，请你参与其中。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感悟立法历程</a:t>
            </a:r>
            <a:r>
              <a:rPr lang="en-US" altLang="zh-CN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爱国之情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上升为国家意志。同学们搜集到爱国主义教育法出台历程中的三个重要节点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绘制了如下进程图。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）简述爱国主义教育法出台历程中三个节点的内在联系。（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jsszzz07.jpg" descr="id:214748650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37325" y="3598460"/>
            <a:ext cx="6732905" cy="2054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9483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22923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单项选择题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每题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26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分。每题只有一个选项是符合题意的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自贡中考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）近年来，许多学校积极组织学生进行社会实践，开展乡村踏青、企业研学、烈士陵园祭奠英烈等活动。这些活动可以引导学生（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亲近社会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珍惜幸福生活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旅行体验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绽放完美青春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知行合一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主动适应社会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热爱劳动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掌握各种技能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.③④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.②④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712858" y="273437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9675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64836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中国共产党领导立法，我国宪法是党的主张和人民意志的统一。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宪法是国家的根本法，是其他法律的立法基础和立法依据。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爱国主义教育法的出台坚持了党的领导、人民当家作主、依法治国的有机统一。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4920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协调家国利益</a:t>
            </a:r>
            <a:r>
              <a:rPr lang="en-US" altLang="zh-CN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爱国之心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需要与规则同行。爱国主义教育法规定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任何公民和组织都应当弘扬爱国主义精神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同时也规定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对在爱国主义教育工作中做出突出贡献的单位和个人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按照国家有关规定给予表彰和奖励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。针对这两个条款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有同学认为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爱国只需要个人自觉遵守规则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国家不必给予表彰和奖励。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）请你运用所学知识，对该同学的观点进行评析。（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495015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爱国需要个人自觉遵守规则，遵守社会规则需要自律；同时爱国也需要他律，即监督、奖惩等外在约束。认为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国家不必给予表彰和奖励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的观点是错误的，因为承担责任往往伴随着获得回报的权利。在我国，国家利益和人民利益是高度统一的，我们要坚持国家利益至上，同时也要维护个人的合法权益。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8444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0176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落实少年担当</a:t>
            </a:r>
            <a:r>
              <a:rPr lang="en-US" altLang="zh-CN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爱国之行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青少年责无旁贷。在班级召开的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今天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我们应该怎样爱国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主题班会上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甲、乙两位同学进行了演讲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内容摘要如下。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jsszzz08.jpg" descr="id:214748650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13131" y="2486209"/>
            <a:ext cx="5581294" cy="3247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3487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）结合上述演讲内容，综合运用所学知识，根据示例，概述演讲提纲。（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至少写出两点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示例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不同身份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不同责任。只有对自己负责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才有资格、有能力承担起时代和国家所赋予的使命。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2941017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融入集体，担当大任。只有将小我融入大我，才能肩负起民族复兴的重任，实现个人价值与社会价值的统一。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立足平凡，贡献国家。尽管每个人所处的岗位不同，但只要为国家作出贡献，就能在平凡中创造伟大。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脚踏实地，绽放精彩。无论从事何种工作，只要脚踏实地、努力奋斗，都能展现生命的价值，让人生焕发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光彩。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281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50915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用身边的材料做实验，进行一场科学探究；走进博物馆，当一名小小讲解员；学习制作一道菜品，请家人品尝；行走祖国大好河山，了解国情民情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假期期间，这些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有意思也有意义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的作业，能够促使中学生（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培育科学精神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感受时代脉搏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承担家务劳动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赚取劳动报酬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塑造健全人格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不断完善自我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体验不同职业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引领社会风尚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.②④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959302" y="265769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2590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44873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扬州中考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）某社区举办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基层治理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童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步走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活动，社区青少年积极参与垃圾分类处理，并向居民宣传分类知识。该活动可以引导青少年（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主动亲近社会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践行劳动精神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参与政治协商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描绘法治蓝图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.③④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695606" y="230275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1635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62999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成都中考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）当下，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人工智能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）正深度融入我们的生活，它既是学习帮手、生活助理，又是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电子好友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。但它在带来便捷的同时，也存在生成内容不准确，让人过度依赖、思维能力弱化等问题。面对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，我们应该（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辩证看待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适度适当使用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及时享乐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感受科技福利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理性思考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避免盲信盲从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提升技能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增强数字素养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.①③④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.②③④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19542" y="228549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113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94931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兰州中考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）五一小长假期间，兰州文旅局提示大家在享受美好时光的同时，展现良好的文明素养。以下行为与之相符的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小潮主动承担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文明劝导员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维护秩序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小明参观博物馆时大声喧哗、追逐打闹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小胡为节省时间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翻越栏杆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横穿马路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个别游客在景区墙壁上刻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到此一游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577182" y="225662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8203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79023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武汉中考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）在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人生格言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分享会上，小清同学展示了以下名句：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己所不欲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勿施于人。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《论语》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老吾老以及人之老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幼吾幼以及人之幼。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《孟子》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以上名句告诉我们要（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换位思考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学会关爱他人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接纳自己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激发自身潜能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扬长避短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不断完善自我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重视他人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尊重他人意见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29682" y="305310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3701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8965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收到丰子恺创作的祝寿画后，恩师李叔同说：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希望在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岁时，收到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幅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岁时满百幅。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丰子恺随即应诺，并用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余年的时间完成画作《护生画集》。故事启示我们（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在师生交往中应勤学好问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在集体生活中应变换角色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在人际交往中应追求回报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在社会生活中应诚实守信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774726" y="253040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3244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88889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河南中考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）对下图中人物的言行，认识正确的是（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小川既能维护公共秩序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又做到了尊重和礼让同学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小川没有底线意识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他应当众斥责小倩的插队行为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小倩态度谦和、用语文明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有好的态度就可以插队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小倩为了参加集体活动而迟到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理应排在队伍前面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zz85.eps" descr="id:214748643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679382" y="2564904"/>
            <a:ext cx="3414831" cy="1864591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577982" y="191156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9449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602</TotalTime>
  <Words>2610</Words>
  <Application>Microsoft Office PowerPoint</Application>
  <PresentationFormat>自定义</PresentationFormat>
  <Paragraphs>112</Paragraphs>
  <Slides>23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1" baseType="lpstr">
      <vt:lpstr>Calibri</vt:lpstr>
      <vt:lpstr>黑体</vt:lpstr>
      <vt:lpstr>楷体</vt:lpstr>
      <vt:lpstr>宋体</vt:lpstr>
      <vt:lpstr>微软雅黑</vt:lpstr>
      <vt:lpstr>Arial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601</cp:revision>
  <dcterms:created xsi:type="dcterms:W3CDTF">2020-11-06T05:24:00Z</dcterms:created>
  <dcterms:modified xsi:type="dcterms:W3CDTF">2025-11-16T02:37:21Z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